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2" d="100"/>
          <a:sy n="112" d="100"/>
        </p:scale>
        <p:origin x="1566" y="126"/>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E73FDA-9950-42F5-8923-57C5E903980E}" type="datetimeFigureOut">
              <a:rPr lang="en-US" smtClean="0"/>
              <a:t>10/30/2019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AD9239-2CD2-415B-B887-0B6CF014D017}" type="slidenum">
              <a:rPr lang="en-US" smtClean="0"/>
              <a:t>‹#›</a:t>
            </a:fld>
            <a:endParaRPr lang="en-US"/>
          </a:p>
        </p:txBody>
      </p:sp>
    </p:spTree>
    <p:extLst>
      <p:ext uri="{BB962C8B-B14F-4D97-AF65-F5344CB8AC3E}">
        <p14:creationId xmlns:p14="http://schemas.microsoft.com/office/powerpoint/2010/main" val="2008999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61590C3-1474-4450-8D4F-5744364E3E99}" type="datetimeFigureOut">
              <a:rPr lang="en-US" smtClean="0"/>
              <a:pPr/>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89679-1B3B-4F29-A6DD-F0D5778496D4}" type="slidenum">
              <a:rPr lang="en-US" smtClean="0"/>
              <a:pPr/>
              <a:t>‹#›</a:t>
            </a:fld>
            <a:endParaRPr lang="en-US"/>
          </a:p>
        </p:txBody>
      </p:sp>
    </p:spTree>
    <p:extLst>
      <p:ext uri="{BB962C8B-B14F-4D97-AF65-F5344CB8AC3E}">
        <p14:creationId xmlns:p14="http://schemas.microsoft.com/office/powerpoint/2010/main" val="30113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61590C3-1474-4450-8D4F-5744364E3E99}" type="datetimeFigureOut">
              <a:rPr lang="en-US" smtClean="0"/>
              <a:pPr/>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89679-1B3B-4F29-A6DD-F0D5778496D4}" type="slidenum">
              <a:rPr lang="en-US" smtClean="0"/>
              <a:pPr/>
              <a:t>‹#›</a:t>
            </a:fld>
            <a:endParaRPr lang="en-US"/>
          </a:p>
        </p:txBody>
      </p:sp>
    </p:spTree>
    <p:extLst>
      <p:ext uri="{BB962C8B-B14F-4D97-AF65-F5344CB8AC3E}">
        <p14:creationId xmlns:p14="http://schemas.microsoft.com/office/powerpoint/2010/main" val="2419034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61590C3-1474-4450-8D4F-5744364E3E99}" type="datetimeFigureOut">
              <a:rPr lang="en-US" smtClean="0"/>
              <a:pPr/>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89679-1B3B-4F29-A6DD-F0D5778496D4}" type="slidenum">
              <a:rPr lang="en-US" smtClean="0"/>
              <a:pPr/>
              <a:t>‹#›</a:t>
            </a:fld>
            <a:endParaRPr lang="en-US"/>
          </a:p>
        </p:txBody>
      </p:sp>
    </p:spTree>
    <p:extLst>
      <p:ext uri="{BB962C8B-B14F-4D97-AF65-F5344CB8AC3E}">
        <p14:creationId xmlns:p14="http://schemas.microsoft.com/office/powerpoint/2010/main" val="340517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61590C3-1474-4450-8D4F-5744364E3E99}" type="datetimeFigureOut">
              <a:rPr lang="en-US" smtClean="0"/>
              <a:pPr/>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89679-1B3B-4F29-A6DD-F0D5778496D4}" type="slidenum">
              <a:rPr lang="en-US" smtClean="0"/>
              <a:pPr/>
              <a:t>‹#›</a:t>
            </a:fld>
            <a:endParaRPr lang="en-US"/>
          </a:p>
        </p:txBody>
      </p:sp>
    </p:spTree>
    <p:extLst>
      <p:ext uri="{BB962C8B-B14F-4D97-AF65-F5344CB8AC3E}">
        <p14:creationId xmlns:p14="http://schemas.microsoft.com/office/powerpoint/2010/main" val="780902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1590C3-1474-4450-8D4F-5744364E3E99}" type="datetimeFigureOut">
              <a:rPr lang="en-US" smtClean="0"/>
              <a:pPr/>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89679-1B3B-4F29-A6DD-F0D5778496D4}" type="slidenum">
              <a:rPr lang="en-US" smtClean="0"/>
              <a:pPr/>
              <a:t>‹#›</a:t>
            </a:fld>
            <a:endParaRPr lang="en-US"/>
          </a:p>
        </p:txBody>
      </p:sp>
    </p:spTree>
    <p:extLst>
      <p:ext uri="{BB962C8B-B14F-4D97-AF65-F5344CB8AC3E}">
        <p14:creationId xmlns:p14="http://schemas.microsoft.com/office/powerpoint/2010/main" val="3688192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61590C3-1474-4450-8D4F-5744364E3E99}" type="datetimeFigureOut">
              <a:rPr lang="en-US" smtClean="0"/>
              <a:pPr/>
              <a:t>10/30/2019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089679-1B3B-4F29-A6DD-F0D5778496D4}" type="slidenum">
              <a:rPr lang="en-US" smtClean="0"/>
              <a:pPr/>
              <a:t>‹#›</a:t>
            </a:fld>
            <a:endParaRPr lang="en-US"/>
          </a:p>
        </p:txBody>
      </p:sp>
    </p:spTree>
    <p:extLst>
      <p:ext uri="{BB962C8B-B14F-4D97-AF65-F5344CB8AC3E}">
        <p14:creationId xmlns:p14="http://schemas.microsoft.com/office/powerpoint/2010/main" val="1782518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61590C3-1474-4450-8D4F-5744364E3E99}" type="datetimeFigureOut">
              <a:rPr lang="en-US" smtClean="0"/>
              <a:pPr/>
              <a:t>10/30/2019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089679-1B3B-4F29-A6DD-F0D5778496D4}" type="slidenum">
              <a:rPr lang="en-US" smtClean="0"/>
              <a:pPr/>
              <a:t>‹#›</a:t>
            </a:fld>
            <a:endParaRPr lang="en-US"/>
          </a:p>
        </p:txBody>
      </p:sp>
    </p:spTree>
    <p:extLst>
      <p:ext uri="{BB962C8B-B14F-4D97-AF65-F5344CB8AC3E}">
        <p14:creationId xmlns:p14="http://schemas.microsoft.com/office/powerpoint/2010/main" val="591280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61590C3-1474-4450-8D4F-5744364E3E99}" type="datetimeFigureOut">
              <a:rPr lang="en-US" smtClean="0"/>
              <a:pPr/>
              <a:t>10/30/2019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089679-1B3B-4F29-A6DD-F0D5778496D4}" type="slidenum">
              <a:rPr lang="en-US" smtClean="0"/>
              <a:pPr/>
              <a:t>‹#›</a:t>
            </a:fld>
            <a:endParaRPr lang="en-US"/>
          </a:p>
        </p:txBody>
      </p:sp>
    </p:spTree>
    <p:extLst>
      <p:ext uri="{BB962C8B-B14F-4D97-AF65-F5344CB8AC3E}">
        <p14:creationId xmlns:p14="http://schemas.microsoft.com/office/powerpoint/2010/main" val="532008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1590C3-1474-4450-8D4F-5744364E3E99}" type="datetimeFigureOut">
              <a:rPr lang="en-US" smtClean="0"/>
              <a:pPr/>
              <a:t>10/30/2019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089679-1B3B-4F29-A6DD-F0D5778496D4}" type="slidenum">
              <a:rPr lang="en-US" smtClean="0"/>
              <a:pPr/>
              <a:t>‹#›</a:t>
            </a:fld>
            <a:endParaRPr lang="en-US"/>
          </a:p>
        </p:txBody>
      </p:sp>
    </p:spTree>
    <p:extLst>
      <p:ext uri="{BB962C8B-B14F-4D97-AF65-F5344CB8AC3E}">
        <p14:creationId xmlns:p14="http://schemas.microsoft.com/office/powerpoint/2010/main" val="444862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1590C3-1474-4450-8D4F-5744364E3E99}" type="datetimeFigureOut">
              <a:rPr lang="en-US" smtClean="0"/>
              <a:pPr/>
              <a:t>10/30/2019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089679-1B3B-4F29-A6DD-F0D5778496D4}" type="slidenum">
              <a:rPr lang="en-US" smtClean="0"/>
              <a:pPr/>
              <a:t>‹#›</a:t>
            </a:fld>
            <a:endParaRPr lang="en-US"/>
          </a:p>
        </p:txBody>
      </p:sp>
    </p:spTree>
    <p:extLst>
      <p:ext uri="{BB962C8B-B14F-4D97-AF65-F5344CB8AC3E}">
        <p14:creationId xmlns:p14="http://schemas.microsoft.com/office/powerpoint/2010/main" val="2606352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1590C3-1474-4450-8D4F-5744364E3E99}" type="datetimeFigureOut">
              <a:rPr lang="en-US" smtClean="0"/>
              <a:pPr/>
              <a:t>10/30/2019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089679-1B3B-4F29-A6DD-F0D5778496D4}" type="slidenum">
              <a:rPr lang="en-US" smtClean="0"/>
              <a:pPr/>
              <a:t>‹#›</a:t>
            </a:fld>
            <a:endParaRPr lang="en-US"/>
          </a:p>
        </p:txBody>
      </p:sp>
    </p:spTree>
    <p:extLst>
      <p:ext uri="{BB962C8B-B14F-4D97-AF65-F5344CB8AC3E}">
        <p14:creationId xmlns:p14="http://schemas.microsoft.com/office/powerpoint/2010/main" val="2028274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1590C3-1474-4450-8D4F-5744364E3E99}" type="datetimeFigureOut">
              <a:rPr lang="en-US" smtClean="0"/>
              <a:pPr/>
              <a:t>10/30/2019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089679-1B3B-4F29-A6DD-F0D5778496D4}" type="slidenum">
              <a:rPr lang="en-US" smtClean="0"/>
              <a:pPr/>
              <a:t>‹#›</a:t>
            </a:fld>
            <a:endParaRPr lang="en-US"/>
          </a:p>
        </p:txBody>
      </p:sp>
    </p:spTree>
    <p:extLst>
      <p:ext uri="{BB962C8B-B14F-4D97-AF65-F5344CB8AC3E}">
        <p14:creationId xmlns:p14="http://schemas.microsoft.com/office/powerpoint/2010/main" val="32100263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0" y="2587109"/>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latin typeface="SimHei" panose="02010609060101010101" pitchFamily="49" charset="-122"/>
              <a:ea typeface="SimHei" panose="02010609060101010101" pitchFamily="49" charset="-122"/>
              <a:cs typeface="Arial" panose="020B0604020202020204" pitchFamily="34" charset="0"/>
            </a:endParaRPr>
          </a:p>
        </p:txBody>
      </p:sp>
      <p:sp>
        <p:nvSpPr>
          <p:cNvPr id="6" name="Rectangle 5"/>
          <p:cNvSpPr/>
          <p:nvPr/>
        </p:nvSpPr>
        <p:spPr>
          <a:xfrm>
            <a:off x="457200" y="0"/>
            <a:ext cx="8229600" cy="1261884"/>
          </a:xfrm>
          <a:prstGeom prst="rect">
            <a:avLst/>
          </a:prstGeom>
        </p:spPr>
        <p:txBody>
          <a:bodyPr wrap="square">
            <a:spAutoFit/>
          </a:bodyPr>
          <a:lstStyle/>
          <a:p>
            <a:pPr algn="ctr"/>
            <a:r>
              <a:rPr lang="zh-CN" altLang="en-US" sz="3600" b="1" dirty="0" smtClean="0">
                <a:solidFill>
                  <a:srgbClr val="C00000"/>
                </a:solidFill>
                <a:latin typeface="SimHei" panose="02010609060101010101" pitchFamily="49" charset="-122"/>
                <a:ea typeface="SimHei" panose="02010609060101010101" pitchFamily="49" charset="-122"/>
                <a:cs typeface="Arial" panose="020B0604020202020204" pitchFamily="34" charset="0"/>
              </a:rPr>
              <a:t>学 术 报 告</a:t>
            </a:r>
            <a:endParaRPr lang="en-US" altLang="zh-CN" sz="3600" b="1" dirty="0" smtClean="0">
              <a:solidFill>
                <a:srgbClr val="C00000"/>
              </a:solidFill>
              <a:latin typeface="SimHei" panose="02010609060101010101" pitchFamily="49" charset="-122"/>
              <a:ea typeface="SimHei" panose="02010609060101010101" pitchFamily="49" charset="-122"/>
              <a:cs typeface="Arial" panose="020B0604020202020204" pitchFamily="34" charset="0"/>
            </a:endParaRPr>
          </a:p>
          <a:p>
            <a:r>
              <a:rPr lang="zh-CN" altLang="en-US" sz="2000" b="1" dirty="0" smtClean="0">
                <a:solidFill>
                  <a:srgbClr val="C00000"/>
                </a:solidFill>
                <a:latin typeface="SimHei" panose="02010609060101010101" pitchFamily="49" charset="-122"/>
                <a:ea typeface="SimHei" panose="02010609060101010101" pitchFamily="49" charset="-122"/>
                <a:cs typeface="Arial" panose="020B0604020202020204" pitchFamily="34" charset="0"/>
              </a:rPr>
              <a:t>报告题目</a:t>
            </a:r>
            <a:r>
              <a:rPr lang="en-US" altLang="zh-CN" sz="2000" b="1" dirty="0" smtClean="0">
                <a:solidFill>
                  <a:srgbClr val="C00000"/>
                </a:solidFill>
                <a:latin typeface="SimHei" panose="02010609060101010101" pitchFamily="49" charset="-122"/>
                <a:ea typeface="SimHei" panose="02010609060101010101" pitchFamily="49" charset="-122"/>
                <a:cs typeface="Arial" panose="020B0604020202020204" pitchFamily="34" charset="0"/>
              </a:rPr>
              <a:t>: </a:t>
            </a:r>
            <a:r>
              <a:rPr lang="zh-CN" altLang="en-US" sz="2000" dirty="0">
                <a:solidFill>
                  <a:srgbClr val="000099"/>
                </a:solidFill>
                <a:latin typeface="SimHei" panose="02010609060101010101" pitchFamily="49" charset="-122"/>
                <a:ea typeface="SimHei" panose="02010609060101010101" pitchFamily="49" charset="-122"/>
                <a:cs typeface="Arial" panose="020B0604020202020204" pitchFamily="34" charset="0"/>
              </a:rPr>
              <a:t>乙肝相关肝细胞癌的蛋白基因组学研究 </a:t>
            </a:r>
            <a:endParaRPr lang="en-US" altLang="zh-CN" sz="2000" dirty="0" smtClean="0">
              <a:solidFill>
                <a:srgbClr val="000099"/>
              </a:solidFill>
              <a:latin typeface="SimHei" panose="02010609060101010101" pitchFamily="49" charset="-122"/>
              <a:ea typeface="SimHei" panose="02010609060101010101" pitchFamily="49" charset="-122"/>
              <a:cs typeface="Arial" panose="020B0604020202020204" pitchFamily="34" charset="0"/>
            </a:endParaRPr>
          </a:p>
          <a:p>
            <a:r>
              <a:rPr lang="zh-CN" altLang="en-US" sz="2000" b="1" dirty="0" smtClean="0">
                <a:solidFill>
                  <a:srgbClr val="C00000"/>
                </a:solidFill>
                <a:latin typeface="SimHei" panose="02010609060101010101" pitchFamily="49" charset="-122"/>
                <a:ea typeface="SimHei" panose="02010609060101010101" pitchFamily="49" charset="-122"/>
                <a:cs typeface="Arial" panose="020B0604020202020204" pitchFamily="34" charset="0"/>
              </a:rPr>
              <a:t>报告人</a:t>
            </a:r>
            <a:r>
              <a:rPr lang="en-US" altLang="zh-CN" sz="2000" b="1" dirty="0" smtClean="0">
                <a:solidFill>
                  <a:srgbClr val="C00000"/>
                </a:solidFill>
                <a:latin typeface="SimHei" panose="02010609060101010101" pitchFamily="49" charset="-122"/>
                <a:ea typeface="SimHei" panose="02010609060101010101" pitchFamily="49" charset="-122"/>
                <a:cs typeface="Arial" panose="020B0604020202020204" pitchFamily="34" charset="0"/>
              </a:rPr>
              <a:t>: </a:t>
            </a:r>
            <a:r>
              <a:rPr lang="zh-CN" altLang="en-US" sz="2000" dirty="0">
                <a:solidFill>
                  <a:srgbClr val="000099"/>
                </a:solidFill>
                <a:latin typeface="SimHei" panose="02010609060101010101" pitchFamily="49" charset="-122"/>
                <a:ea typeface="SimHei" panose="02010609060101010101" pitchFamily="49" charset="-122"/>
                <a:cs typeface="Arial" panose="020B0604020202020204" pitchFamily="34" charset="0"/>
              </a:rPr>
              <a:t>周虎研究员，中国科学院上海药物研究所</a:t>
            </a:r>
            <a:endParaRPr lang="zh-CN" altLang="en-US" sz="2000" b="1" dirty="0" smtClean="0">
              <a:solidFill>
                <a:srgbClr val="00B050"/>
              </a:solidFill>
              <a:latin typeface="SimHei" panose="02010609060101010101" pitchFamily="49" charset="-122"/>
              <a:ea typeface="SimHei" panose="02010609060101010101" pitchFamily="49" charset="-122"/>
              <a:cs typeface="Arial" panose="020B0604020202020204" pitchFamily="34" charset="0"/>
            </a:endParaRPr>
          </a:p>
        </p:txBody>
      </p:sp>
      <p:sp>
        <p:nvSpPr>
          <p:cNvPr id="8" name="Rectangle 7"/>
          <p:cNvSpPr/>
          <p:nvPr/>
        </p:nvSpPr>
        <p:spPr>
          <a:xfrm>
            <a:off x="457200" y="5954964"/>
            <a:ext cx="8229600" cy="750975"/>
          </a:xfrm>
          <a:prstGeom prst="rect">
            <a:avLst/>
          </a:prstGeom>
        </p:spPr>
        <p:txBody>
          <a:bodyPr wrap="square">
            <a:spAutoFit/>
          </a:bodyPr>
          <a:lstStyle/>
          <a:p>
            <a:pPr algn="just">
              <a:lnSpc>
                <a:spcPct val="107000"/>
              </a:lnSpc>
            </a:pPr>
            <a:r>
              <a:rPr lang="zh-CN" altLang="en-US" sz="2000" b="1" kern="100" dirty="0">
                <a:solidFill>
                  <a:srgbClr val="C00000"/>
                </a:solidFill>
                <a:latin typeface="SimHei" panose="02010609060101010101" pitchFamily="49" charset="-122"/>
                <a:ea typeface="SimHei" panose="02010609060101010101" pitchFamily="49" charset="-122"/>
                <a:cs typeface="Arial" panose="020B0604020202020204" pitchFamily="34" charset="0"/>
              </a:rPr>
              <a:t>报告时间：</a:t>
            </a:r>
            <a:r>
              <a:rPr lang="en-US" sz="2000" b="1" kern="100" dirty="0" smtClean="0">
                <a:solidFill>
                  <a:srgbClr val="000099"/>
                </a:solidFill>
                <a:effectLst/>
                <a:latin typeface="SimHei" panose="02010609060101010101" pitchFamily="49" charset="-122"/>
                <a:ea typeface="SimHei" panose="02010609060101010101" pitchFamily="49" charset="-122"/>
                <a:cs typeface="Arial" panose="020B0604020202020204" pitchFamily="34" charset="0"/>
              </a:rPr>
              <a:t>201</a:t>
            </a:r>
            <a:r>
              <a:rPr lang="en-US" altLang="zh-CN" sz="2000" b="1" kern="100" dirty="0" smtClean="0">
                <a:solidFill>
                  <a:srgbClr val="000099"/>
                </a:solidFill>
                <a:effectLst/>
                <a:latin typeface="SimHei" panose="02010609060101010101" pitchFamily="49" charset="-122"/>
                <a:ea typeface="SimHei" panose="02010609060101010101" pitchFamily="49" charset="-122"/>
                <a:cs typeface="Arial" panose="020B0604020202020204" pitchFamily="34" charset="0"/>
              </a:rPr>
              <a:t>9</a:t>
            </a:r>
            <a:r>
              <a:rPr lang="zh-CN" altLang="en-US" sz="2000" b="1" kern="100" dirty="0" smtClean="0">
                <a:solidFill>
                  <a:srgbClr val="000099"/>
                </a:solidFill>
                <a:latin typeface="SimHei" panose="02010609060101010101" pitchFamily="49" charset="-122"/>
                <a:ea typeface="SimHei" panose="02010609060101010101" pitchFamily="49" charset="-122"/>
                <a:cs typeface="Arial" panose="020B0604020202020204" pitchFamily="34" charset="0"/>
              </a:rPr>
              <a:t>年</a:t>
            </a:r>
            <a:r>
              <a:rPr lang="en-US" altLang="zh-CN" sz="2000" b="1" kern="100" dirty="0" smtClean="0">
                <a:solidFill>
                  <a:srgbClr val="000099"/>
                </a:solidFill>
                <a:latin typeface="SimHei" panose="02010609060101010101" pitchFamily="49" charset="-122"/>
                <a:ea typeface="SimHei" panose="02010609060101010101" pitchFamily="49" charset="-122"/>
                <a:cs typeface="Arial" panose="020B0604020202020204" pitchFamily="34" charset="0"/>
              </a:rPr>
              <a:t>11</a:t>
            </a:r>
            <a:r>
              <a:rPr lang="zh-CN" altLang="en-US" sz="2000" b="1" kern="100" dirty="0" smtClean="0">
                <a:solidFill>
                  <a:srgbClr val="000099"/>
                </a:solidFill>
                <a:latin typeface="SimHei" panose="02010609060101010101" pitchFamily="49" charset="-122"/>
                <a:ea typeface="SimHei" panose="02010609060101010101" pitchFamily="49" charset="-122"/>
                <a:cs typeface="Arial" panose="020B0604020202020204" pitchFamily="34" charset="0"/>
              </a:rPr>
              <a:t>月</a:t>
            </a:r>
            <a:r>
              <a:rPr lang="en-US" altLang="zh-CN" sz="2000" b="1" kern="100" dirty="0" smtClean="0">
                <a:solidFill>
                  <a:srgbClr val="000099"/>
                </a:solidFill>
                <a:latin typeface="SimHei" panose="02010609060101010101" pitchFamily="49" charset="-122"/>
                <a:ea typeface="SimHei" panose="02010609060101010101" pitchFamily="49" charset="-122"/>
                <a:cs typeface="Arial" panose="020B0604020202020204" pitchFamily="34" charset="0"/>
              </a:rPr>
              <a:t>11</a:t>
            </a:r>
            <a:r>
              <a:rPr lang="zh-CN" altLang="en-US" sz="2000" b="1" kern="100" dirty="0" smtClean="0">
                <a:solidFill>
                  <a:srgbClr val="000099"/>
                </a:solidFill>
                <a:latin typeface="SimHei" panose="02010609060101010101" pitchFamily="49" charset="-122"/>
                <a:ea typeface="SimHei" panose="02010609060101010101" pitchFamily="49" charset="-122"/>
                <a:cs typeface="Arial" panose="020B0604020202020204" pitchFamily="34" charset="0"/>
              </a:rPr>
              <a:t>日</a:t>
            </a:r>
            <a:r>
              <a:rPr lang="zh-CN" altLang="en-US" sz="2000" b="1" kern="100" dirty="0">
                <a:solidFill>
                  <a:srgbClr val="000099"/>
                </a:solidFill>
                <a:latin typeface="SimHei" panose="02010609060101010101" pitchFamily="49" charset="-122"/>
                <a:ea typeface="SimHei" panose="02010609060101010101" pitchFamily="49" charset="-122"/>
                <a:cs typeface="Arial" panose="020B0604020202020204" pitchFamily="34" charset="0"/>
              </a:rPr>
              <a:t>（星</a:t>
            </a:r>
            <a:r>
              <a:rPr lang="zh-CN" altLang="en-US" sz="2000" b="1" kern="100" dirty="0" smtClean="0">
                <a:solidFill>
                  <a:srgbClr val="000099"/>
                </a:solidFill>
                <a:latin typeface="SimHei" panose="02010609060101010101" pitchFamily="49" charset="-122"/>
                <a:ea typeface="SimHei" panose="02010609060101010101" pitchFamily="49" charset="-122"/>
                <a:cs typeface="Arial" panose="020B0604020202020204" pitchFamily="34" charset="0"/>
              </a:rPr>
              <a:t>期一）</a:t>
            </a:r>
            <a:r>
              <a:rPr lang="en-US" altLang="zh-CN" sz="2000" b="1" kern="100" dirty="0" smtClean="0">
                <a:solidFill>
                  <a:srgbClr val="000099"/>
                </a:solidFill>
                <a:latin typeface="SimHei" panose="02010609060101010101" pitchFamily="49" charset="-122"/>
                <a:ea typeface="SimHei" panose="02010609060101010101" pitchFamily="49" charset="-122"/>
                <a:cs typeface="Arial" panose="020B0604020202020204" pitchFamily="34" charset="0"/>
              </a:rPr>
              <a:t>10</a:t>
            </a:r>
            <a:r>
              <a:rPr lang="en-US" sz="2000" b="1" kern="100" dirty="0" smtClean="0">
                <a:solidFill>
                  <a:srgbClr val="000099"/>
                </a:solidFill>
                <a:effectLst/>
                <a:latin typeface="SimHei" panose="02010609060101010101" pitchFamily="49" charset="-122"/>
                <a:ea typeface="SimHei" panose="02010609060101010101" pitchFamily="49" charset="-122"/>
                <a:cs typeface="Arial" panose="020B0604020202020204" pitchFamily="34" charset="0"/>
              </a:rPr>
              <a:t>:00-1</a:t>
            </a:r>
            <a:r>
              <a:rPr lang="en-US" altLang="zh-CN" sz="2000" b="1" kern="100" dirty="0" smtClean="0">
                <a:solidFill>
                  <a:srgbClr val="000099"/>
                </a:solidFill>
                <a:effectLst/>
                <a:latin typeface="SimHei" panose="02010609060101010101" pitchFamily="49" charset="-122"/>
                <a:ea typeface="SimHei" panose="02010609060101010101" pitchFamily="49" charset="-122"/>
                <a:cs typeface="Arial" panose="020B0604020202020204" pitchFamily="34" charset="0"/>
              </a:rPr>
              <a:t>1</a:t>
            </a:r>
            <a:r>
              <a:rPr lang="en-US" sz="2000" b="1" kern="100" dirty="0" smtClean="0">
                <a:solidFill>
                  <a:srgbClr val="000099"/>
                </a:solidFill>
                <a:effectLst/>
                <a:latin typeface="SimHei" panose="02010609060101010101" pitchFamily="49" charset="-122"/>
                <a:ea typeface="SimHei" panose="02010609060101010101" pitchFamily="49" charset="-122"/>
                <a:cs typeface="Arial" panose="020B0604020202020204" pitchFamily="34" charset="0"/>
              </a:rPr>
              <a:t>:00</a:t>
            </a:r>
            <a:endParaRPr lang="en-US" sz="2000" kern="100" dirty="0" smtClean="0">
              <a:effectLst/>
              <a:latin typeface="SimHei" panose="02010609060101010101" pitchFamily="49" charset="-122"/>
              <a:ea typeface="SimHei" panose="02010609060101010101" pitchFamily="49" charset="-122"/>
              <a:cs typeface="Arial" panose="020B0604020202020204" pitchFamily="34" charset="0"/>
            </a:endParaRPr>
          </a:p>
          <a:p>
            <a:pPr algn="just">
              <a:lnSpc>
                <a:spcPct val="107000"/>
              </a:lnSpc>
            </a:pPr>
            <a:r>
              <a:rPr lang="zh-CN" altLang="en-US" sz="2000" b="1" kern="100" dirty="0">
                <a:solidFill>
                  <a:srgbClr val="C00000"/>
                </a:solidFill>
                <a:latin typeface="SimHei" panose="02010609060101010101" pitchFamily="49" charset="-122"/>
                <a:ea typeface="SimHei" panose="02010609060101010101" pitchFamily="49" charset="-122"/>
                <a:cs typeface="Arial" panose="020B0604020202020204" pitchFamily="34" charset="0"/>
              </a:rPr>
              <a:t>报告地点：</a:t>
            </a:r>
            <a:r>
              <a:rPr lang="zh-CN" altLang="en-US" sz="2000" b="1" kern="100" dirty="0">
                <a:solidFill>
                  <a:srgbClr val="000099"/>
                </a:solidFill>
                <a:latin typeface="SimHei" panose="02010609060101010101" pitchFamily="49" charset="-122"/>
                <a:ea typeface="SimHei" panose="02010609060101010101" pitchFamily="49" charset="-122"/>
                <a:cs typeface="Arial" panose="020B0604020202020204" pitchFamily="34" charset="0"/>
              </a:rPr>
              <a:t>上海市四平路</a:t>
            </a:r>
            <a:r>
              <a:rPr lang="en-US" sz="2000" b="1" kern="100" dirty="0" smtClean="0">
                <a:solidFill>
                  <a:srgbClr val="000099"/>
                </a:solidFill>
                <a:effectLst/>
                <a:latin typeface="SimHei" panose="02010609060101010101" pitchFamily="49" charset="-122"/>
                <a:ea typeface="SimHei" panose="02010609060101010101" pitchFamily="49" charset="-122"/>
                <a:cs typeface="Arial" panose="020B0604020202020204" pitchFamily="34" charset="0"/>
              </a:rPr>
              <a:t>1239</a:t>
            </a:r>
            <a:r>
              <a:rPr lang="zh-CN" altLang="en-US" sz="2000" b="1" kern="100" dirty="0">
                <a:solidFill>
                  <a:srgbClr val="000099"/>
                </a:solidFill>
                <a:latin typeface="SimHei" panose="02010609060101010101" pitchFamily="49" charset="-122"/>
                <a:ea typeface="SimHei" panose="02010609060101010101" pitchFamily="49" charset="-122"/>
                <a:cs typeface="Arial" panose="020B0604020202020204" pitchFamily="34" charset="0"/>
              </a:rPr>
              <a:t>号同济大学化学</a:t>
            </a:r>
            <a:r>
              <a:rPr lang="zh-CN" altLang="en-US" sz="2000" b="1" kern="100" dirty="0" smtClean="0">
                <a:solidFill>
                  <a:srgbClr val="000099"/>
                </a:solidFill>
                <a:latin typeface="SimHei" panose="02010609060101010101" pitchFamily="49" charset="-122"/>
                <a:ea typeface="SimHei" panose="02010609060101010101" pitchFamily="49" charset="-122"/>
                <a:cs typeface="Arial" panose="020B0604020202020204" pitchFamily="34" charset="0"/>
              </a:rPr>
              <a:t>馆</a:t>
            </a:r>
            <a:r>
              <a:rPr lang="en-US" sz="2000" b="1" kern="100" dirty="0" smtClean="0">
                <a:solidFill>
                  <a:srgbClr val="000099"/>
                </a:solidFill>
                <a:effectLst/>
                <a:latin typeface="SimHei" panose="02010609060101010101" pitchFamily="49" charset="-122"/>
                <a:ea typeface="SimHei" panose="02010609060101010101" pitchFamily="49" charset="-122"/>
                <a:cs typeface="Arial" panose="020B0604020202020204" pitchFamily="34" charset="0"/>
              </a:rPr>
              <a:t>2</a:t>
            </a:r>
            <a:r>
              <a:rPr lang="en-US" altLang="zh-CN" sz="2000" b="1" kern="100" dirty="0" smtClean="0">
                <a:solidFill>
                  <a:srgbClr val="000099"/>
                </a:solidFill>
                <a:effectLst/>
                <a:latin typeface="SimHei" panose="02010609060101010101" pitchFamily="49" charset="-122"/>
                <a:ea typeface="SimHei" panose="02010609060101010101" pitchFamily="49" charset="-122"/>
                <a:cs typeface="Arial" panose="020B0604020202020204" pitchFamily="34" charset="0"/>
              </a:rPr>
              <a:t>41</a:t>
            </a:r>
            <a:r>
              <a:rPr lang="zh-CN" altLang="en-US" sz="2000" b="1" kern="100" dirty="0" smtClean="0">
                <a:solidFill>
                  <a:srgbClr val="000099"/>
                </a:solidFill>
                <a:latin typeface="SimHei" panose="02010609060101010101" pitchFamily="49" charset="-122"/>
                <a:ea typeface="SimHei" panose="02010609060101010101" pitchFamily="49" charset="-122"/>
                <a:cs typeface="Arial" panose="020B0604020202020204" pitchFamily="34" charset="0"/>
              </a:rPr>
              <a:t>室</a:t>
            </a:r>
            <a:endParaRPr lang="en-US" sz="2000" kern="100" dirty="0">
              <a:effectLst/>
              <a:latin typeface="SimHei" panose="02010609060101010101" pitchFamily="49" charset="-122"/>
              <a:ea typeface="SimHei" panose="02010609060101010101" pitchFamily="49" charset="-122"/>
              <a:cs typeface="Arial" panose="020B0604020202020204" pitchFamily="34" charset="0"/>
            </a:endParaRPr>
          </a:p>
        </p:txBody>
      </p:sp>
      <p:sp>
        <p:nvSpPr>
          <p:cNvPr id="2" name="Rectangle 1"/>
          <p:cNvSpPr/>
          <p:nvPr/>
        </p:nvSpPr>
        <p:spPr>
          <a:xfrm>
            <a:off x="457200" y="3491992"/>
            <a:ext cx="8229600" cy="2308324"/>
          </a:xfrm>
          <a:prstGeom prst="rect">
            <a:avLst/>
          </a:prstGeom>
        </p:spPr>
        <p:txBody>
          <a:bodyPr wrap="square">
            <a:spAutoFit/>
          </a:bodyPr>
          <a:lstStyle/>
          <a:p>
            <a:pPr algn="just"/>
            <a:r>
              <a:rPr lang="zh-CN" altLang="en-US" sz="1600" dirty="0" smtClean="0">
                <a:solidFill>
                  <a:srgbClr val="C00000"/>
                </a:solidFill>
                <a:latin typeface="SimHei" panose="02010609060101010101" pitchFamily="49" charset="-122"/>
                <a:ea typeface="SimHei" panose="02010609060101010101" pitchFamily="49" charset="-122"/>
                <a:cs typeface="Arial" panose="020B0604020202020204" pitchFamily="34" charset="0"/>
              </a:rPr>
              <a:t>摘要：</a:t>
            </a:r>
            <a:r>
              <a:rPr lang="zh-CN" altLang="en-US" sz="1600" dirty="0" smtClean="0">
                <a:solidFill>
                  <a:srgbClr val="000099"/>
                </a:solidFill>
                <a:latin typeface="SimHei" panose="02010609060101010101" pitchFamily="49" charset="-122"/>
                <a:ea typeface="SimHei" panose="02010609060101010101" pitchFamily="49" charset="-122"/>
                <a:cs typeface="Arial" panose="020B0604020202020204" pitchFamily="34" charset="0"/>
              </a:rPr>
              <a:t>我</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们采用</a:t>
            </a:r>
            <a:r>
              <a:rPr lang="en-US" altLang="zh-CN" sz="1600" dirty="0">
                <a:solidFill>
                  <a:srgbClr val="000099"/>
                </a:solidFill>
                <a:latin typeface="SimHei" panose="02010609060101010101" pitchFamily="49" charset="-122"/>
                <a:ea typeface="SimHei" panose="02010609060101010101" pitchFamily="49" charset="-122"/>
                <a:cs typeface="Arial" panose="020B0604020202020204" pitchFamily="34" charset="0"/>
              </a:rPr>
              <a:t>WES</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a:t>
            </a:r>
            <a:r>
              <a:rPr lang="en-US" altLang="zh-CN" sz="1600" dirty="0">
                <a:solidFill>
                  <a:srgbClr val="000099"/>
                </a:solidFill>
                <a:latin typeface="SimHei" panose="02010609060101010101" pitchFamily="49" charset="-122"/>
                <a:ea typeface="SimHei" panose="02010609060101010101" pitchFamily="49" charset="-122"/>
                <a:cs typeface="Arial" panose="020B0604020202020204" pitchFamily="34" charset="0"/>
              </a:rPr>
              <a:t>RNA-</a:t>
            </a:r>
            <a:r>
              <a:rPr lang="en-US" altLang="zh-CN" sz="1600" dirty="0" err="1">
                <a:solidFill>
                  <a:srgbClr val="000099"/>
                </a:solidFill>
                <a:latin typeface="SimHei" panose="02010609060101010101" pitchFamily="49" charset="-122"/>
                <a:ea typeface="SimHei" panose="02010609060101010101" pitchFamily="49" charset="-122"/>
                <a:cs typeface="Arial" panose="020B0604020202020204" pitchFamily="34" charset="0"/>
              </a:rPr>
              <a:t>seq</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、蛋白质组学和磷酸化蛋白质组学技术对</a:t>
            </a:r>
            <a:r>
              <a:rPr lang="en-US" altLang="zh-CN" sz="1600" dirty="0">
                <a:solidFill>
                  <a:srgbClr val="000099"/>
                </a:solidFill>
                <a:latin typeface="SimHei" panose="02010609060101010101" pitchFamily="49" charset="-122"/>
                <a:ea typeface="SimHei" panose="02010609060101010101" pitchFamily="49" charset="-122"/>
                <a:cs typeface="Arial" panose="020B0604020202020204" pitchFamily="34" charset="0"/>
              </a:rPr>
              <a:t>159</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个乙肝相关肝细胞癌病人的癌和癌旁组织进行了蛋白基因组学研究。通过多组学的整合分析，我们发现了多组学层面的一致性和差异性，肝癌相关关键信号通路的激活状态以及特异性代谢重编程现象。蛋白质组学分析可以将这些病人分为代谢重编程、肿瘤微环境失调和细胞增殖异常三个亚型，且与病人预后、癌栓大小等临床信息密切相关。我们也发现并验证了三个亚型相关的两个预后生物标志物</a:t>
            </a:r>
            <a:r>
              <a:rPr lang="en-US" altLang="zh-CN" sz="1600" dirty="0">
                <a:solidFill>
                  <a:srgbClr val="000099"/>
                </a:solidFill>
                <a:latin typeface="SimHei" panose="02010609060101010101" pitchFamily="49" charset="-122"/>
                <a:ea typeface="SimHei" panose="02010609060101010101" pitchFamily="49" charset="-122"/>
                <a:cs typeface="Arial" panose="020B0604020202020204" pitchFamily="34" charset="0"/>
              </a:rPr>
              <a:t>PYCR2</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和</a:t>
            </a:r>
            <a:r>
              <a:rPr lang="en-US" altLang="zh-CN" sz="1600" dirty="0">
                <a:solidFill>
                  <a:srgbClr val="000099"/>
                </a:solidFill>
                <a:latin typeface="SimHei" panose="02010609060101010101" pitchFamily="49" charset="-122"/>
                <a:ea typeface="SimHei" panose="02010609060101010101" pitchFamily="49" charset="-122"/>
                <a:cs typeface="Arial" panose="020B0604020202020204" pitchFamily="34" charset="0"/>
              </a:rPr>
              <a:t>ADH1A</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。同时，我们发现</a:t>
            </a:r>
            <a:r>
              <a:rPr lang="en-US" altLang="zh-CN" sz="1600" dirty="0">
                <a:solidFill>
                  <a:srgbClr val="000099"/>
                </a:solidFill>
                <a:latin typeface="SimHei" panose="02010609060101010101" pitchFamily="49" charset="-122"/>
                <a:ea typeface="SimHei" panose="02010609060101010101" pitchFamily="49" charset="-122"/>
                <a:cs typeface="Arial" panose="020B0604020202020204" pitchFamily="34" charset="0"/>
              </a:rPr>
              <a:t>CTNNB1</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突变相关的</a:t>
            </a:r>
            <a:r>
              <a:rPr lang="en-US" altLang="zh-CN" sz="1600" dirty="0">
                <a:solidFill>
                  <a:srgbClr val="000099"/>
                </a:solidFill>
                <a:latin typeface="SimHei" panose="02010609060101010101" pitchFamily="49" charset="-122"/>
                <a:ea typeface="SimHei" panose="02010609060101010101" pitchFamily="49" charset="-122"/>
                <a:cs typeface="Arial" panose="020B0604020202020204" pitchFamily="34" charset="0"/>
              </a:rPr>
              <a:t>ALDOA</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磷酸化促进了肝癌细胞的糖酵解和增殖。综上所述，肝细胞癌蛋白基因组学研究有助于预后和治疗相关生物标志物的发现，也有助于我们从临床角度更加深入理解肝细胞癌的调控机</a:t>
            </a:r>
            <a:r>
              <a:rPr lang="zh-CN" altLang="en-US" sz="1600" dirty="0" smtClean="0">
                <a:solidFill>
                  <a:srgbClr val="000099"/>
                </a:solidFill>
                <a:latin typeface="SimHei" panose="02010609060101010101" pitchFamily="49" charset="-122"/>
                <a:ea typeface="SimHei" panose="02010609060101010101" pitchFamily="49" charset="-122"/>
                <a:cs typeface="Arial" panose="020B0604020202020204" pitchFamily="34" charset="0"/>
              </a:rPr>
              <a:t>制。</a:t>
            </a:r>
            <a:endParaRPr lang="en-US" altLang="zh-CN" sz="1600" dirty="0" smtClean="0">
              <a:solidFill>
                <a:srgbClr val="000099"/>
              </a:solidFill>
              <a:latin typeface="SimHei" panose="02010609060101010101" pitchFamily="49" charset="-122"/>
              <a:ea typeface="SimHei" panose="02010609060101010101" pitchFamily="49" charset="-122"/>
              <a:cs typeface="Arial" panose="020B0604020202020204" pitchFamily="34" charset="0"/>
            </a:endParaRPr>
          </a:p>
          <a:p>
            <a:pPr algn="just"/>
            <a:r>
              <a:rPr lang="en-US" altLang="zh-CN" sz="1600" dirty="0" smtClean="0">
                <a:solidFill>
                  <a:srgbClr val="000099"/>
                </a:solidFill>
                <a:latin typeface="Arial" panose="020B0604020202020204" pitchFamily="34" charset="0"/>
                <a:ea typeface="SimHei" panose="02010609060101010101" pitchFamily="49" charset="-122"/>
                <a:cs typeface="Arial" panose="020B0604020202020204" pitchFamily="34" charset="0"/>
              </a:rPr>
              <a:t>(</a:t>
            </a:r>
            <a:r>
              <a:rPr lang="en-US" altLang="zh-CN" sz="1600" dirty="0" err="1" smtClean="0">
                <a:solidFill>
                  <a:srgbClr val="000099"/>
                </a:solidFill>
                <a:latin typeface="Arial" panose="020B0604020202020204" pitchFamily="34" charset="0"/>
                <a:ea typeface="SimHei" panose="02010609060101010101" pitchFamily="49" charset="-122"/>
                <a:cs typeface="Arial" panose="020B0604020202020204" pitchFamily="34" charset="0"/>
              </a:rPr>
              <a:t>Daming</a:t>
            </a:r>
            <a:r>
              <a:rPr lang="en-US" altLang="zh-CN" sz="1600" dirty="0" smtClean="0">
                <a:solidFill>
                  <a:srgbClr val="000099"/>
                </a:solidFill>
                <a:latin typeface="Arial" panose="020B0604020202020204" pitchFamily="34" charset="0"/>
                <a:ea typeface="SimHei" panose="02010609060101010101" pitchFamily="49" charset="-122"/>
                <a:cs typeface="Arial" panose="020B0604020202020204" pitchFamily="34" charset="0"/>
              </a:rPr>
              <a:t> Gao*, Hu Zhou*, </a:t>
            </a:r>
            <a:r>
              <a:rPr lang="en-US" altLang="zh-CN" sz="1600" dirty="0" err="1" smtClean="0">
                <a:solidFill>
                  <a:srgbClr val="000099"/>
                </a:solidFill>
                <a:latin typeface="Arial" panose="020B0604020202020204" pitchFamily="34" charset="0"/>
                <a:ea typeface="SimHei" panose="02010609060101010101" pitchFamily="49" charset="-122"/>
                <a:cs typeface="Arial" panose="020B0604020202020204" pitchFamily="34" charset="0"/>
              </a:rPr>
              <a:t>Jia</a:t>
            </a:r>
            <a:r>
              <a:rPr lang="en-US" altLang="zh-CN" sz="1600" dirty="0" smtClean="0">
                <a:solidFill>
                  <a:srgbClr val="000099"/>
                </a:solidFill>
                <a:latin typeface="Arial" panose="020B0604020202020204" pitchFamily="34" charset="0"/>
                <a:ea typeface="SimHei" panose="02010609060101010101" pitchFamily="49" charset="-122"/>
                <a:cs typeface="Arial" panose="020B0604020202020204" pitchFamily="34" charset="0"/>
              </a:rPr>
              <a:t> Fan*, et al. Cell, 2019, 179, 561-577).</a:t>
            </a:r>
            <a:endParaRPr lang="en-US" sz="1200" dirty="0">
              <a:solidFill>
                <a:srgbClr val="000099"/>
              </a:solidFill>
              <a:effectLst/>
              <a:latin typeface="Arial" panose="020B0604020202020204" pitchFamily="34" charset="0"/>
              <a:ea typeface="SimHei" panose="02010609060101010101" pitchFamily="49" charset="-122"/>
              <a:cs typeface="Arial" panose="020B0604020202020204" pitchFamily="34" charset="0"/>
            </a:endParaRPr>
          </a:p>
        </p:txBody>
      </p:sp>
      <p:sp>
        <p:nvSpPr>
          <p:cNvPr id="11" name="Rectangle 7">
            <a:extLst>
              <a:ext uri="{FF2B5EF4-FFF2-40B4-BE49-F238E27FC236}">
                <a16:creationId xmlns:a16="http://schemas.microsoft.com/office/drawing/2014/main" id="{9E789FEF-6DDF-4EB8-944D-330629E26AFF}"/>
              </a:ext>
            </a:extLst>
          </p:cNvPr>
          <p:cNvSpPr/>
          <p:nvPr/>
        </p:nvSpPr>
        <p:spPr>
          <a:xfrm>
            <a:off x="457200" y="6648602"/>
            <a:ext cx="8229600" cy="18288"/>
          </a:xfrm>
          <a:prstGeom prst="rect">
            <a:avLst/>
          </a:prstGeom>
          <a:gradFill flip="none" rotWithShape="1">
            <a:gsLst>
              <a:gs pos="0">
                <a:srgbClr val="000000"/>
              </a:gs>
              <a:gs pos="39999">
                <a:srgbClr val="0A128C"/>
              </a:gs>
              <a:gs pos="70000">
                <a:srgbClr val="181CC7"/>
              </a:gs>
              <a:gs pos="88000">
                <a:srgbClr val="7005D4"/>
              </a:gs>
              <a:gs pos="100000">
                <a:srgbClr val="8C3D9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a:latin typeface="SimHei" panose="02010609060101010101" pitchFamily="49" charset="-122"/>
              <a:ea typeface="SimHei" panose="02010609060101010101" pitchFamily="49" charset="-122"/>
              <a:cs typeface="Arial" panose="020B0604020202020204" pitchFamily="34" charset="0"/>
            </a:endParaRPr>
          </a:p>
        </p:txBody>
      </p:sp>
      <p:pic>
        <p:nvPicPr>
          <p:cNvPr id="4" name="Picture 3"/>
          <p:cNvPicPr>
            <a:picLocks noChangeAspect="1"/>
          </p:cNvPicPr>
          <p:nvPr/>
        </p:nvPicPr>
        <p:blipFill>
          <a:blip r:embed="rId2"/>
          <a:stretch>
            <a:fillRect/>
          </a:stretch>
        </p:blipFill>
        <p:spPr>
          <a:xfrm>
            <a:off x="457200" y="1261884"/>
            <a:ext cx="1850164" cy="2230108"/>
          </a:xfrm>
          <a:prstGeom prst="rect">
            <a:avLst/>
          </a:prstGeom>
        </p:spPr>
      </p:pic>
      <p:sp>
        <p:nvSpPr>
          <p:cNvPr id="7" name="Rectangle 6"/>
          <p:cNvSpPr/>
          <p:nvPr/>
        </p:nvSpPr>
        <p:spPr>
          <a:xfrm>
            <a:off x="2409914" y="1261884"/>
            <a:ext cx="6276886" cy="1815882"/>
          </a:xfrm>
          <a:prstGeom prst="rect">
            <a:avLst/>
          </a:prstGeom>
        </p:spPr>
        <p:txBody>
          <a:bodyPr wrap="square">
            <a:spAutoFit/>
          </a:bodyPr>
          <a:lstStyle/>
          <a:p>
            <a:r>
              <a:rPr lang="en-US" altLang="zh-CN" sz="1600" dirty="0">
                <a:solidFill>
                  <a:srgbClr val="000099"/>
                </a:solidFill>
                <a:latin typeface="SimHei" panose="02010609060101010101" pitchFamily="49" charset="-122"/>
                <a:ea typeface="SimHei" panose="02010609060101010101" pitchFamily="49" charset="-122"/>
                <a:cs typeface="Arial" panose="020B0604020202020204" pitchFamily="34" charset="0"/>
              </a:rPr>
              <a:t>2001</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年</a:t>
            </a:r>
            <a:r>
              <a:rPr lang="en-US" altLang="zh-CN" sz="1600" dirty="0">
                <a:solidFill>
                  <a:srgbClr val="000099"/>
                </a:solidFill>
                <a:latin typeface="SimHei" panose="02010609060101010101" pitchFamily="49" charset="-122"/>
                <a:ea typeface="SimHei" panose="02010609060101010101" pitchFamily="49" charset="-122"/>
                <a:cs typeface="Arial" panose="020B0604020202020204" pitchFamily="34" charset="0"/>
              </a:rPr>
              <a:t>9</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月于南开大学获生物学学士学位。</a:t>
            </a:r>
            <a:r>
              <a:rPr lang="en-US" altLang="zh-CN" sz="1600" dirty="0">
                <a:solidFill>
                  <a:srgbClr val="000099"/>
                </a:solidFill>
                <a:latin typeface="SimHei" panose="02010609060101010101" pitchFamily="49" charset="-122"/>
                <a:ea typeface="SimHei" panose="02010609060101010101" pitchFamily="49" charset="-122"/>
                <a:cs typeface="Arial" panose="020B0604020202020204" pitchFamily="34" charset="0"/>
              </a:rPr>
              <a:t>2007</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年</a:t>
            </a:r>
            <a:r>
              <a:rPr lang="en-US" altLang="zh-CN" sz="1600" dirty="0">
                <a:solidFill>
                  <a:srgbClr val="000099"/>
                </a:solidFill>
                <a:latin typeface="SimHei" panose="02010609060101010101" pitchFamily="49" charset="-122"/>
                <a:ea typeface="SimHei" panose="02010609060101010101" pitchFamily="49" charset="-122"/>
                <a:cs typeface="Arial" panose="020B0604020202020204" pitchFamily="34" charset="0"/>
              </a:rPr>
              <a:t>6</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月于中科院上海生物化学与细胞生物学研究所获生物化学与分子生物学博士学位。</a:t>
            </a:r>
            <a:r>
              <a:rPr lang="en-US" altLang="zh-CN" sz="1600" dirty="0">
                <a:solidFill>
                  <a:srgbClr val="000099"/>
                </a:solidFill>
                <a:latin typeface="SimHei" panose="02010609060101010101" pitchFamily="49" charset="-122"/>
                <a:ea typeface="SimHei" panose="02010609060101010101" pitchFamily="49" charset="-122"/>
                <a:cs typeface="Arial" panose="020B0604020202020204" pitchFamily="34" charset="0"/>
              </a:rPr>
              <a:t>2008</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年</a:t>
            </a:r>
            <a:r>
              <a:rPr lang="en-US" altLang="zh-CN" sz="1600" dirty="0">
                <a:solidFill>
                  <a:srgbClr val="000099"/>
                </a:solidFill>
                <a:latin typeface="SimHei" panose="02010609060101010101" pitchFamily="49" charset="-122"/>
                <a:ea typeface="SimHei" panose="02010609060101010101" pitchFamily="49" charset="-122"/>
                <a:cs typeface="Arial" panose="020B0604020202020204" pitchFamily="34" charset="0"/>
              </a:rPr>
              <a:t>3</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月至</a:t>
            </a:r>
            <a:r>
              <a:rPr lang="en-US" altLang="zh-CN" sz="1600" dirty="0">
                <a:solidFill>
                  <a:srgbClr val="000099"/>
                </a:solidFill>
                <a:latin typeface="SimHei" panose="02010609060101010101" pitchFamily="49" charset="-122"/>
                <a:ea typeface="SimHei" panose="02010609060101010101" pitchFamily="49" charset="-122"/>
                <a:cs typeface="Arial" panose="020B0604020202020204" pitchFamily="34" charset="0"/>
              </a:rPr>
              <a:t>2012</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年</a:t>
            </a:r>
            <a:r>
              <a:rPr lang="en-US" altLang="zh-CN" sz="1600" dirty="0">
                <a:solidFill>
                  <a:srgbClr val="000099"/>
                </a:solidFill>
                <a:latin typeface="SimHei" panose="02010609060101010101" pitchFamily="49" charset="-122"/>
                <a:ea typeface="SimHei" panose="02010609060101010101" pitchFamily="49" charset="-122"/>
                <a:cs typeface="Arial" panose="020B0604020202020204" pitchFamily="34" charset="0"/>
              </a:rPr>
              <a:t>3</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月在渥太华大学系统生物学研究所进行博士后研究，期间担任质谱实验室主管。</a:t>
            </a:r>
            <a:r>
              <a:rPr lang="en-US" altLang="zh-CN" sz="1600" dirty="0">
                <a:solidFill>
                  <a:srgbClr val="000099"/>
                </a:solidFill>
                <a:latin typeface="SimHei" panose="02010609060101010101" pitchFamily="49" charset="-122"/>
                <a:ea typeface="SimHei" panose="02010609060101010101" pitchFamily="49" charset="-122"/>
                <a:cs typeface="Arial" panose="020B0604020202020204" pitchFamily="34" charset="0"/>
              </a:rPr>
              <a:t>2012</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年</a:t>
            </a:r>
            <a:r>
              <a:rPr lang="en-US" altLang="zh-CN" sz="1600" dirty="0">
                <a:solidFill>
                  <a:srgbClr val="000099"/>
                </a:solidFill>
                <a:latin typeface="SimHei" panose="02010609060101010101" pitchFamily="49" charset="-122"/>
                <a:ea typeface="SimHei" panose="02010609060101010101" pitchFamily="49" charset="-122"/>
                <a:cs typeface="Arial" panose="020B0604020202020204" pitchFamily="34" charset="0"/>
              </a:rPr>
              <a:t>3</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月获中科院“百人计划”资助，并担任中科院上海药物研究所研究员和课题组长。参与发表包括</a:t>
            </a:r>
            <a:r>
              <a:rPr lang="en-US" altLang="zh-CN" sz="1600" dirty="0">
                <a:solidFill>
                  <a:srgbClr val="000099"/>
                </a:solidFill>
                <a:latin typeface="SimHei" panose="02010609060101010101" pitchFamily="49" charset="-122"/>
                <a:ea typeface="SimHei" panose="02010609060101010101" pitchFamily="49" charset="-122"/>
                <a:cs typeface="Arial" panose="020B0604020202020204" pitchFamily="34" charset="0"/>
              </a:rPr>
              <a:t>Cell</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等</a:t>
            </a:r>
            <a:r>
              <a:rPr lang="en-US" altLang="zh-CN" sz="1600" dirty="0">
                <a:solidFill>
                  <a:srgbClr val="000099"/>
                </a:solidFill>
                <a:latin typeface="SimHei" panose="02010609060101010101" pitchFamily="49" charset="-122"/>
                <a:ea typeface="SimHei" panose="02010609060101010101" pitchFamily="49" charset="-122"/>
                <a:cs typeface="Arial" panose="020B0604020202020204" pitchFamily="34" charset="0"/>
              </a:rPr>
              <a:t>SCI</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论文</a:t>
            </a:r>
            <a:r>
              <a:rPr lang="en-US" altLang="zh-CN" sz="1600" dirty="0">
                <a:solidFill>
                  <a:srgbClr val="000099"/>
                </a:solidFill>
                <a:latin typeface="SimHei" panose="02010609060101010101" pitchFamily="49" charset="-122"/>
                <a:ea typeface="SimHei" panose="02010609060101010101" pitchFamily="49" charset="-122"/>
                <a:cs typeface="Arial" panose="020B0604020202020204" pitchFamily="34" charset="0"/>
              </a:rPr>
              <a:t>90</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余篇（其中近五年发表</a:t>
            </a:r>
            <a:r>
              <a:rPr lang="en-US" altLang="zh-CN" sz="1600" dirty="0">
                <a:solidFill>
                  <a:srgbClr val="000099"/>
                </a:solidFill>
                <a:latin typeface="SimHei" panose="02010609060101010101" pitchFamily="49" charset="-122"/>
                <a:ea typeface="SimHei" panose="02010609060101010101" pitchFamily="49" charset="-122"/>
                <a:cs typeface="Arial" panose="020B0604020202020204" pitchFamily="34" charset="0"/>
              </a:rPr>
              <a:t>50</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余篇），其中第一作者或共同第一作者的论文</a:t>
            </a:r>
            <a:r>
              <a:rPr lang="en-US" altLang="zh-CN" sz="1600" dirty="0">
                <a:solidFill>
                  <a:srgbClr val="000099"/>
                </a:solidFill>
                <a:latin typeface="SimHei" panose="02010609060101010101" pitchFamily="49" charset="-122"/>
                <a:ea typeface="SimHei" panose="02010609060101010101" pitchFamily="49" charset="-122"/>
                <a:cs typeface="Arial" panose="020B0604020202020204" pitchFamily="34" charset="0"/>
              </a:rPr>
              <a:t>11</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篇，通信或共同通信作者论文</a:t>
            </a:r>
            <a:r>
              <a:rPr lang="en-US" altLang="zh-CN" sz="1600" dirty="0">
                <a:solidFill>
                  <a:srgbClr val="000099"/>
                </a:solidFill>
                <a:latin typeface="SimHei" panose="02010609060101010101" pitchFamily="49" charset="-122"/>
                <a:ea typeface="SimHei" panose="02010609060101010101" pitchFamily="49" charset="-122"/>
                <a:cs typeface="Arial" panose="020B0604020202020204" pitchFamily="34" charset="0"/>
              </a:rPr>
              <a:t>20</a:t>
            </a:r>
            <a:r>
              <a:rPr lang="zh-CN" altLang="en-US" sz="1600" dirty="0">
                <a:solidFill>
                  <a:srgbClr val="000099"/>
                </a:solidFill>
                <a:latin typeface="SimHei" panose="02010609060101010101" pitchFamily="49" charset="-122"/>
                <a:ea typeface="SimHei" panose="02010609060101010101" pitchFamily="49" charset="-122"/>
                <a:cs typeface="Arial" panose="020B0604020202020204" pitchFamily="34" charset="0"/>
              </a:rPr>
              <a:t>余篇。</a:t>
            </a:r>
            <a:endParaRPr lang="en-US" sz="1600" dirty="0">
              <a:solidFill>
                <a:srgbClr val="000099"/>
              </a:solidFill>
              <a:latin typeface="SimHei" panose="02010609060101010101" pitchFamily="49" charset="-122"/>
              <a:ea typeface="SimHei" panose="02010609060101010101" pitchFamily="49" charset="-122"/>
              <a:cs typeface="Arial" panose="020B0604020202020204" pitchFamily="34" charset="0"/>
            </a:endParaRPr>
          </a:p>
        </p:txBody>
      </p:sp>
    </p:spTree>
    <p:extLst>
      <p:ext uri="{BB962C8B-B14F-4D97-AF65-F5344CB8AC3E}">
        <p14:creationId xmlns:p14="http://schemas.microsoft.com/office/powerpoint/2010/main" val="25265009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289</TotalTime>
  <Words>365</Words>
  <Application>Microsoft Office PowerPoint</Application>
  <PresentationFormat>全屏显示(4:3)</PresentationFormat>
  <Paragraphs>8</Paragraphs>
  <Slides>1</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vt:i4>
      </vt:variant>
    </vt:vector>
  </HeadingPairs>
  <TitlesOfParts>
    <vt:vector size="6" baseType="lpstr">
      <vt:lpstr>SimHei</vt:lpstr>
      <vt:lpstr>Arial</vt:lpstr>
      <vt:lpstr>Calibri</vt:lpstr>
      <vt:lpstr>Calibri Light</vt:lpstr>
      <vt:lpstr>Office Theme</vt:lpstr>
      <vt:lpstr>PowerPoint 演示文稿</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chemistry@tongji.edu.cn</cp:lastModifiedBy>
  <cp:revision>22</cp:revision>
  <dcterms:created xsi:type="dcterms:W3CDTF">2017-12-12T04:25:35Z</dcterms:created>
  <dcterms:modified xsi:type="dcterms:W3CDTF">2019-10-30T01:46:53Z</dcterms:modified>
</cp:coreProperties>
</file>